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nva Sans" panose="020B0604020202020204" charset="0"/>
      <p:regular r:id="rId16"/>
    </p:embeddedFont>
    <p:embeddedFont>
      <p:font typeface="Canva Sans Bold" panose="020B0604020202020204" charset="0"/>
      <p:regular r:id="rId17"/>
    </p:embeddedFont>
    <p:embeddedFont>
      <p:font typeface="Glacial Indifference Bold" panose="020B0604020202020204" charset="0"/>
      <p:regular r:id="rId18"/>
    </p:embeddedFont>
    <p:embeddedFont>
      <p:font typeface="HK Grotesk" panose="020B0604020202020204" charset="0"/>
      <p:regular r:id="rId19"/>
    </p:embeddedFont>
    <p:embeddedFont>
      <p:font typeface="HK Grotesk Bold" panose="020B0604020202020204" charset="0"/>
      <p:regular r:id="rId20"/>
    </p:embeddedFont>
    <p:embeddedFont>
      <p:font typeface="HK Grotesk Bold Italics" panose="020B0604020202020204" charset="0"/>
      <p:regular r:id="rId21"/>
    </p:embeddedFont>
    <p:embeddedFont>
      <p:font typeface="HK Grotesk Italics" panose="020B0604020202020204" charset="0"/>
      <p:regular r:id="rId22"/>
    </p:embeddedFont>
    <p:embeddedFont>
      <p:font typeface="Poppins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27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13" Type="http://schemas.openxmlformats.org/officeDocument/2006/relationships/hyperlink" Target="https://github.com/Shaikh1828/SPL-2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12" Type="http://schemas.openxmlformats.org/officeDocument/2006/relationships/hyperlink" Target="https://drive.google.com/drive/folders/1jGTk5IdUX__BiRZpbX6BeuV0Th0uA_dk?usp=sharin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11" Type="http://schemas.openxmlformats.org/officeDocument/2006/relationships/image" Target="../media/image27.sv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Relationship Id="rId14" Type="http://schemas.openxmlformats.org/officeDocument/2006/relationships/hyperlink" Target="https://docs.google.com/document/d/12VhkLZxAEiCfQGDAgWWoGb9xukzX6O8H/edit?usp=sharing&amp;ouid=106306364400423017054&amp;rtpof=true&amp;sd=tr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38336" y="-3331106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710493" y="5990594"/>
            <a:ext cx="8867013" cy="1921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5"/>
              </a:lnSpc>
            </a:pPr>
            <a:r>
              <a:rPr lang="en-US" sz="3710" b="1">
                <a:solidFill>
                  <a:srgbClr val="7EBDF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AN APP SECURITY MANAGEMENT SYSTEM</a:t>
            </a:r>
          </a:p>
          <a:p>
            <a:pPr algn="ctr">
              <a:lnSpc>
                <a:spcPts val="5195"/>
              </a:lnSpc>
            </a:pPr>
            <a:endParaRPr lang="en-US" sz="3710" b="1">
              <a:solidFill>
                <a:srgbClr val="7EBDF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651632" y="2556155"/>
            <a:ext cx="8984736" cy="2975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DROID SCANNER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555940" y="393013"/>
            <a:ext cx="5732060" cy="1872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7"/>
              </a:lnSpc>
            </a:pPr>
            <a:r>
              <a:rPr lang="en-US" sz="3541" b="1" i="1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Supervised By</a:t>
            </a:r>
          </a:p>
          <a:p>
            <a:pPr algn="ctr">
              <a:lnSpc>
                <a:spcPts val="4957"/>
              </a:lnSpc>
            </a:pPr>
            <a:r>
              <a:rPr lang="en-US" sz="3541" b="1" i="1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Prof. Md. Zulfiquar Hafiz</a:t>
            </a:r>
          </a:p>
          <a:p>
            <a:pPr algn="ctr">
              <a:lnSpc>
                <a:spcPts val="4957"/>
              </a:lnSpc>
            </a:pPr>
            <a:endParaRPr lang="en-US" sz="3541" b="1" i="1">
              <a:solidFill>
                <a:srgbClr val="FFFFFF"/>
              </a:solidFill>
              <a:latin typeface="HK Grotesk Bold Italics"/>
              <a:ea typeface="HK Grotesk Bold Italics"/>
              <a:cs typeface="HK Grotesk Bold Italics"/>
              <a:sym typeface="HK Grotesk Bold Italic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253273" y="8075345"/>
            <a:ext cx="5781453" cy="3128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sz="3571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Presented by: </a:t>
            </a:r>
          </a:p>
          <a:p>
            <a:pPr algn="ctr">
              <a:lnSpc>
                <a:spcPts val="5000"/>
              </a:lnSpc>
            </a:pPr>
            <a:r>
              <a:rPr lang="en-US" sz="3571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Salsabila Zaman1443</a:t>
            </a:r>
          </a:p>
          <a:p>
            <a:pPr algn="ctr">
              <a:lnSpc>
                <a:spcPts val="5000"/>
              </a:lnSpc>
            </a:pPr>
            <a:r>
              <a:rPr lang="en-US" sz="3571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Md. Shaikhul Islam 1438</a:t>
            </a:r>
          </a:p>
          <a:p>
            <a:pPr algn="ctr">
              <a:lnSpc>
                <a:spcPts val="5000"/>
              </a:lnSpc>
            </a:pPr>
            <a:endParaRPr lang="en-US" sz="3571" i="1">
              <a:solidFill>
                <a:srgbClr val="FFFFFF"/>
              </a:solidFill>
              <a:latin typeface="HK Grotesk Italics"/>
              <a:ea typeface="HK Grotesk Italics"/>
              <a:cs typeface="HK Grotesk Italics"/>
              <a:sym typeface="HK Grotesk Italics"/>
            </a:endParaRPr>
          </a:p>
          <a:p>
            <a:pPr algn="ctr">
              <a:lnSpc>
                <a:spcPts val="5000"/>
              </a:lnSpc>
            </a:pPr>
            <a:endParaRPr lang="en-US" sz="3571" i="1">
              <a:solidFill>
                <a:srgbClr val="FFFFFF"/>
              </a:solidFill>
              <a:latin typeface="HK Grotesk Italics"/>
              <a:ea typeface="HK Grotesk Italics"/>
              <a:cs typeface="HK Grotesk Italics"/>
              <a:sym typeface="HK Grotesk Italic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38336" y="-3273956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43404" y="6393961"/>
            <a:ext cx="7801192" cy="555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651632" y="4171798"/>
            <a:ext cx="8984736" cy="1451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77692" y="2533429"/>
            <a:ext cx="11583962" cy="7169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6"/>
              </a:lnSpc>
            </a:pPr>
            <a:r>
              <a:rPr lang="en-US" sz="361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It is an android app security tool which provides-</a:t>
            </a:r>
          </a:p>
          <a:p>
            <a:pPr algn="l">
              <a:lnSpc>
                <a:spcPts val="5056"/>
              </a:lnSpc>
            </a:pPr>
            <a:endParaRPr lang="en-US" sz="3612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779850" lvl="1" indent="-389925" algn="l">
              <a:lnSpc>
                <a:spcPts val="5056"/>
              </a:lnSpc>
              <a:buFont typeface="Arial"/>
              <a:buChar char="•"/>
            </a:pPr>
            <a:r>
              <a:rPr lang="en-US" sz="361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Full Scan (all apps) | Quick Scan (specific app)</a:t>
            </a:r>
          </a:p>
          <a:p>
            <a:pPr marL="779850" lvl="1" indent="-389925" algn="l">
              <a:lnSpc>
                <a:spcPts val="5056"/>
              </a:lnSpc>
              <a:buFont typeface="Arial"/>
              <a:buChar char="•"/>
            </a:pPr>
            <a:r>
              <a:rPr lang="en-US" sz="361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Malicious App Detection</a:t>
            </a:r>
          </a:p>
          <a:p>
            <a:pPr marL="779850" lvl="1" indent="-389925" algn="l">
              <a:lnSpc>
                <a:spcPts val="5056"/>
              </a:lnSpc>
              <a:buFont typeface="Arial"/>
              <a:buChar char="•"/>
            </a:pPr>
            <a:r>
              <a:rPr lang="en-US" sz="361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APK Extraction</a:t>
            </a:r>
          </a:p>
          <a:p>
            <a:pPr marL="779850" lvl="1" indent="-389925" algn="l">
              <a:lnSpc>
                <a:spcPts val="5056"/>
              </a:lnSpc>
              <a:buFont typeface="Arial"/>
              <a:buChar char="•"/>
            </a:pPr>
            <a:r>
              <a:rPr lang="en-US" sz="361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Security Reports: Permissions, intents</a:t>
            </a:r>
          </a:p>
          <a:p>
            <a:pPr marL="779850" lvl="1" indent="-389925" algn="l">
              <a:lnSpc>
                <a:spcPts val="5056"/>
              </a:lnSpc>
              <a:buFont typeface="Arial"/>
              <a:buChar char="•"/>
            </a:pPr>
            <a:r>
              <a:rPr lang="en-US" sz="361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User and Developer dashboard</a:t>
            </a:r>
          </a:p>
          <a:p>
            <a:pPr marL="779850" lvl="1" indent="-389925" algn="l">
              <a:lnSpc>
                <a:spcPts val="5056"/>
              </a:lnSpc>
              <a:buFont typeface="Arial"/>
              <a:buChar char="•"/>
            </a:pPr>
            <a:r>
              <a:rPr lang="en-US" sz="361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Database tracks scan history &amp; security records</a:t>
            </a:r>
          </a:p>
          <a:p>
            <a:pPr marL="779850" lvl="1" indent="-389925" algn="l">
              <a:lnSpc>
                <a:spcPts val="5056"/>
              </a:lnSpc>
              <a:buFont typeface="Arial"/>
              <a:buChar char="•"/>
            </a:pPr>
            <a:r>
              <a:rPr lang="en-US" sz="361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Custom App Management</a:t>
            </a:r>
          </a:p>
          <a:p>
            <a:pPr algn="l">
              <a:lnSpc>
                <a:spcPts val="5056"/>
              </a:lnSpc>
            </a:pPr>
            <a:endParaRPr lang="en-US" sz="3612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algn="l">
              <a:lnSpc>
                <a:spcPts val="5056"/>
              </a:lnSpc>
            </a:pPr>
            <a:endParaRPr lang="en-US" sz="3612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2731684" y="5404895"/>
            <a:ext cx="4527616" cy="4527616"/>
            <a:chOff x="0" y="0"/>
            <a:chExt cx="14840029" cy="14840029"/>
          </a:xfrm>
        </p:grpSpPr>
        <p:sp>
          <p:nvSpPr>
            <p:cNvPr id="6" name="Freeform 6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223" t="-1078" r="223" b="-1078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2155288" y="828675"/>
            <a:ext cx="10373981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ABOUT DROID SCANNER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11615" y="2166408"/>
            <a:ext cx="13358659" cy="5697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0"/>
              </a:lnSpc>
            </a:pPr>
            <a:endParaRPr/>
          </a:p>
          <a:p>
            <a:pPr marL="896726" lvl="1" indent="-448363" algn="l">
              <a:lnSpc>
                <a:spcPts val="7600"/>
              </a:lnSpc>
              <a:buFont typeface="Arial"/>
              <a:buChar char="•"/>
            </a:pPr>
            <a:r>
              <a:rPr lang="en-US" sz="415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Achieves High Accuracy with Fewer Features</a:t>
            </a:r>
          </a:p>
          <a:p>
            <a:pPr marL="896726" lvl="1" indent="-448363" algn="l">
              <a:lnSpc>
                <a:spcPts val="7600"/>
              </a:lnSpc>
              <a:buFont typeface="Arial"/>
              <a:buChar char="•"/>
            </a:pPr>
            <a:r>
              <a:rPr lang="en-US" sz="415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Faster and More Efficient:</a:t>
            </a:r>
            <a:r>
              <a:rPr lang="en-US" sz="415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</a:p>
          <a:p>
            <a:pPr marL="896726" lvl="1" indent="-448363" algn="l">
              <a:lnSpc>
                <a:spcPts val="7600"/>
              </a:lnSpc>
              <a:buFont typeface="Arial"/>
              <a:buChar char="•"/>
            </a:pPr>
            <a:r>
              <a:rPr lang="en-US" sz="415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Lightweight Database</a:t>
            </a:r>
          </a:p>
          <a:p>
            <a:pPr marL="896726" lvl="1" indent="-448363" algn="l">
              <a:lnSpc>
                <a:spcPts val="7600"/>
              </a:lnSpc>
              <a:buFont typeface="Arial"/>
              <a:buChar char="•"/>
            </a:pPr>
            <a:r>
              <a:rPr lang="en-US" sz="415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More Transparent and Explainable: </a:t>
            </a:r>
          </a:p>
          <a:p>
            <a:pPr marL="896726" lvl="1" indent="-448363" algn="l">
              <a:lnSpc>
                <a:spcPts val="7600"/>
              </a:lnSpc>
              <a:buFont typeface="Arial"/>
              <a:buChar char="•"/>
            </a:pPr>
            <a:r>
              <a:rPr lang="en-US" sz="415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Real-Time Ready &amp; Device Scanning (Future Update)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20901" y="1135116"/>
            <a:ext cx="13940087" cy="2443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40"/>
              </a:lnSpc>
            </a:pPr>
            <a:r>
              <a:rPr lang="en-US" sz="7028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Sets Droid Scanner Apart?</a:t>
            </a:r>
          </a:p>
          <a:p>
            <a:pPr algn="ctr">
              <a:lnSpc>
                <a:spcPts val="9840"/>
              </a:lnSpc>
            </a:pPr>
            <a:endParaRPr lang="en-US" sz="7028" b="1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934982" y="-1988592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rnd">
            <a:noFill/>
            <a:prstDash val="solid"/>
            <a:round/>
          </a:ln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28700" y="377907"/>
            <a:ext cx="3702780" cy="3702780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223" r="-77207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7434137" y="2229297"/>
            <a:ext cx="4336269" cy="1069699"/>
            <a:chOff x="0" y="0"/>
            <a:chExt cx="1142062" cy="28173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42062" cy="281731"/>
            </a:xfrm>
            <a:custGeom>
              <a:avLst/>
              <a:gdLst/>
              <a:ahLst/>
              <a:cxnLst/>
              <a:rect l="l" t="t" r="r" b="b"/>
              <a:pathLst>
                <a:path w="1142062" h="281731">
                  <a:moveTo>
                    <a:pt x="91055" y="0"/>
                  </a:moveTo>
                  <a:lnTo>
                    <a:pt x="1051008" y="0"/>
                  </a:lnTo>
                  <a:cubicBezTo>
                    <a:pt x="1075157" y="0"/>
                    <a:pt x="1098317" y="9593"/>
                    <a:pt x="1115393" y="26669"/>
                  </a:cubicBezTo>
                  <a:cubicBezTo>
                    <a:pt x="1132469" y="43745"/>
                    <a:pt x="1142062" y="66906"/>
                    <a:pt x="1142062" y="91055"/>
                  </a:cubicBezTo>
                  <a:lnTo>
                    <a:pt x="1142062" y="190677"/>
                  </a:lnTo>
                  <a:cubicBezTo>
                    <a:pt x="1142062" y="214826"/>
                    <a:pt x="1132469" y="237986"/>
                    <a:pt x="1115393" y="255062"/>
                  </a:cubicBezTo>
                  <a:cubicBezTo>
                    <a:pt x="1098317" y="272138"/>
                    <a:pt x="1075157" y="281731"/>
                    <a:pt x="1051008" y="281731"/>
                  </a:cubicBezTo>
                  <a:lnTo>
                    <a:pt x="91055" y="281731"/>
                  </a:lnTo>
                  <a:cubicBezTo>
                    <a:pt x="66906" y="281731"/>
                    <a:pt x="43745" y="272138"/>
                    <a:pt x="26669" y="255062"/>
                  </a:cubicBezTo>
                  <a:cubicBezTo>
                    <a:pt x="9593" y="237986"/>
                    <a:pt x="0" y="214826"/>
                    <a:pt x="0" y="190677"/>
                  </a:cubicBezTo>
                  <a:lnTo>
                    <a:pt x="0" y="91055"/>
                  </a:lnTo>
                  <a:cubicBezTo>
                    <a:pt x="0" y="66906"/>
                    <a:pt x="9593" y="43745"/>
                    <a:pt x="26669" y="26669"/>
                  </a:cubicBezTo>
                  <a:cubicBezTo>
                    <a:pt x="43745" y="9593"/>
                    <a:pt x="66906" y="0"/>
                    <a:pt x="91055" y="0"/>
                  </a:cubicBezTo>
                  <a:close/>
                </a:path>
              </a:pathLst>
            </a:custGeom>
            <a:solidFill>
              <a:srgbClr val="ABE3F9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1142062" cy="338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>
                  <a:solidFill>
                    <a:srgbClr val="010F19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Login/Registration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1162511" y="941147"/>
            <a:ext cx="5330557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PROCESS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1889879" y="5268551"/>
            <a:ext cx="4336269" cy="1069699"/>
            <a:chOff x="0" y="0"/>
            <a:chExt cx="1142062" cy="28173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42062" cy="281731"/>
            </a:xfrm>
            <a:custGeom>
              <a:avLst/>
              <a:gdLst/>
              <a:ahLst/>
              <a:cxnLst/>
              <a:rect l="l" t="t" r="r" b="b"/>
              <a:pathLst>
                <a:path w="1142062" h="281731">
                  <a:moveTo>
                    <a:pt x="91055" y="0"/>
                  </a:moveTo>
                  <a:lnTo>
                    <a:pt x="1051008" y="0"/>
                  </a:lnTo>
                  <a:cubicBezTo>
                    <a:pt x="1075157" y="0"/>
                    <a:pt x="1098317" y="9593"/>
                    <a:pt x="1115393" y="26669"/>
                  </a:cubicBezTo>
                  <a:cubicBezTo>
                    <a:pt x="1132469" y="43745"/>
                    <a:pt x="1142062" y="66906"/>
                    <a:pt x="1142062" y="91055"/>
                  </a:cubicBezTo>
                  <a:lnTo>
                    <a:pt x="1142062" y="190677"/>
                  </a:lnTo>
                  <a:cubicBezTo>
                    <a:pt x="1142062" y="214826"/>
                    <a:pt x="1132469" y="237986"/>
                    <a:pt x="1115393" y="255062"/>
                  </a:cubicBezTo>
                  <a:cubicBezTo>
                    <a:pt x="1098317" y="272138"/>
                    <a:pt x="1075157" y="281731"/>
                    <a:pt x="1051008" y="281731"/>
                  </a:cubicBezTo>
                  <a:lnTo>
                    <a:pt x="91055" y="281731"/>
                  </a:lnTo>
                  <a:cubicBezTo>
                    <a:pt x="66906" y="281731"/>
                    <a:pt x="43745" y="272138"/>
                    <a:pt x="26669" y="255062"/>
                  </a:cubicBezTo>
                  <a:cubicBezTo>
                    <a:pt x="9593" y="237986"/>
                    <a:pt x="0" y="214826"/>
                    <a:pt x="0" y="190677"/>
                  </a:cubicBezTo>
                  <a:lnTo>
                    <a:pt x="0" y="91055"/>
                  </a:lnTo>
                  <a:cubicBezTo>
                    <a:pt x="0" y="66906"/>
                    <a:pt x="9593" y="43745"/>
                    <a:pt x="26669" y="26669"/>
                  </a:cubicBezTo>
                  <a:cubicBezTo>
                    <a:pt x="43745" y="9593"/>
                    <a:pt x="66906" y="0"/>
                    <a:pt x="91055" y="0"/>
                  </a:cubicBezTo>
                  <a:close/>
                </a:path>
              </a:pathLst>
            </a:custGeom>
            <a:solidFill>
              <a:srgbClr val="ABE3F9"/>
            </a:solidFill>
            <a:ln cap="rnd">
              <a:noFill/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142062" cy="338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 u="none" strike="noStrike">
                  <a:solidFill>
                    <a:srgbClr val="010F19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Dashboard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205663" y="5268551"/>
            <a:ext cx="2904624" cy="1069699"/>
            <a:chOff x="0" y="0"/>
            <a:chExt cx="765004" cy="28173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65004" cy="281731"/>
            </a:xfrm>
            <a:custGeom>
              <a:avLst/>
              <a:gdLst/>
              <a:ahLst/>
              <a:cxnLst/>
              <a:rect l="l" t="t" r="r" b="b"/>
              <a:pathLst>
                <a:path w="765004" h="281731">
                  <a:moveTo>
                    <a:pt x="135934" y="0"/>
                  </a:moveTo>
                  <a:lnTo>
                    <a:pt x="629070" y="0"/>
                  </a:lnTo>
                  <a:cubicBezTo>
                    <a:pt x="704144" y="0"/>
                    <a:pt x="765004" y="60860"/>
                    <a:pt x="765004" y="135934"/>
                  </a:cubicBezTo>
                  <a:lnTo>
                    <a:pt x="765004" y="145797"/>
                  </a:lnTo>
                  <a:cubicBezTo>
                    <a:pt x="765004" y="181849"/>
                    <a:pt x="750682" y="216425"/>
                    <a:pt x="725190" y="241917"/>
                  </a:cubicBezTo>
                  <a:cubicBezTo>
                    <a:pt x="699697" y="267410"/>
                    <a:pt x="665122" y="281731"/>
                    <a:pt x="629070" y="281731"/>
                  </a:cubicBezTo>
                  <a:lnTo>
                    <a:pt x="135934" y="281731"/>
                  </a:lnTo>
                  <a:cubicBezTo>
                    <a:pt x="99882" y="281731"/>
                    <a:pt x="65307" y="267410"/>
                    <a:pt x="39814" y="241917"/>
                  </a:cubicBezTo>
                  <a:cubicBezTo>
                    <a:pt x="14322" y="216425"/>
                    <a:pt x="0" y="181849"/>
                    <a:pt x="0" y="145797"/>
                  </a:cubicBezTo>
                  <a:lnTo>
                    <a:pt x="0" y="135934"/>
                  </a:lnTo>
                  <a:cubicBezTo>
                    <a:pt x="0" y="99882"/>
                    <a:pt x="14322" y="65307"/>
                    <a:pt x="39814" y="39814"/>
                  </a:cubicBezTo>
                  <a:cubicBezTo>
                    <a:pt x="65307" y="14322"/>
                    <a:pt x="99882" y="0"/>
                    <a:pt x="135934" y="0"/>
                  </a:cubicBezTo>
                  <a:close/>
                </a:path>
              </a:pathLst>
            </a:custGeom>
            <a:solidFill>
              <a:srgbClr val="ABE3F9"/>
            </a:solidFill>
            <a:ln cap="rnd">
              <a:noFill/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765004" cy="338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 u="none" strike="noStrike">
                  <a:solidFill>
                    <a:srgbClr val="010F19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Scan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434137" y="3751177"/>
            <a:ext cx="4336269" cy="1069699"/>
            <a:chOff x="0" y="0"/>
            <a:chExt cx="1142062" cy="28173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42062" cy="281731"/>
            </a:xfrm>
            <a:custGeom>
              <a:avLst/>
              <a:gdLst/>
              <a:ahLst/>
              <a:cxnLst/>
              <a:rect l="l" t="t" r="r" b="b"/>
              <a:pathLst>
                <a:path w="1142062" h="281731">
                  <a:moveTo>
                    <a:pt x="91055" y="0"/>
                  </a:moveTo>
                  <a:lnTo>
                    <a:pt x="1051008" y="0"/>
                  </a:lnTo>
                  <a:cubicBezTo>
                    <a:pt x="1075157" y="0"/>
                    <a:pt x="1098317" y="9593"/>
                    <a:pt x="1115393" y="26669"/>
                  </a:cubicBezTo>
                  <a:cubicBezTo>
                    <a:pt x="1132469" y="43745"/>
                    <a:pt x="1142062" y="66906"/>
                    <a:pt x="1142062" y="91055"/>
                  </a:cubicBezTo>
                  <a:lnTo>
                    <a:pt x="1142062" y="190677"/>
                  </a:lnTo>
                  <a:cubicBezTo>
                    <a:pt x="1142062" y="214826"/>
                    <a:pt x="1132469" y="237986"/>
                    <a:pt x="1115393" y="255062"/>
                  </a:cubicBezTo>
                  <a:cubicBezTo>
                    <a:pt x="1098317" y="272138"/>
                    <a:pt x="1075157" y="281731"/>
                    <a:pt x="1051008" y="281731"/>
                  </a:cubicBezTo>
                  <a:lnTo>
                    <a:pt x="91055" y="281731"/>
                  </a:lnTo>
                  <a:cubicBezTo>
                    <a:pt x="66906" y="281731"/>
                    <a:pt x="43745" y="272138"/>
                    <a:pt x="26669" y="255062"/>
                  </a:cubicBezTo>
                  <a:cubicBezTo>
                    <a:pt x="9593" y="237986"/>
                    <a:pt x="0" y="214826"/>
                    <a:pt x="0" y="190677"/>
                  </a:cubicBezTo>
                  <a:lnTo>
                    <a:pt x="0" y="91055"/>
                  </a:lnTo>
                  <a:cubicBezTo>
                    <a:pt x="0" y="66906"/>
                    <a:pt x="9593" y="43745"/>
                    <a:pt x="26669" y="26669"/>
                  </a:cubicBezTo>
                  <a:cubicBezTo>
                    <a:pt x="43745" y="9593"/>
                    <a:pt x="66906" y="0"/>
                    <a:pt x="91055" y="0"/>
                  </a:cubicBezTo>
                  <a:close/>
                </a:path>
              </a:pathLst>
            </a:custGeom>
            <a:solidFill>
              <a:srgbClr val="ABE3F9"/>
            </a:solidFill>
            <a:ln cap="rnd">
              <a:noFill/>
              <a:prstDash val="solid"/>
              <a:round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1142062" cy="338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 u="none" strike="noStrike">
                  <a:solidFill>
                    <a:srgbClr val="010F19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Main Window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056739" y="5249501"/>
            <a:ext cx="2924788" cy="1069699"/>
            <a:chOff x="0" y="0"/>
            <a:chExt cx="770315" cy="28173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770315" cy="281731"/>
            </a:xfrm>
            <a:custGeom>
              <a:avLst/>
              <a:gdLst/>
              <a:ahLst/>
              <a:cxnLst/>
              <a:rect l="l" t="t" r="r" b="b"/>
              <a:pathLst>
                <a:path w="770315" h="281731">
                  <a:moveTo>
                    <a:pt x="134997" y="0"/>
                  </a:moveTo>
                  <a:lnTo>
                    <a:pt x="635317" y="0"/>
                  </a:lnTo>
                  <a:cubicBezTo>
                    <a:pt x="709874" y="0"/>
                    <a:pt x="770315" y="60440"/>
                    <a:pt x="770315" y="134997"/>
                  </a:cubicBezTo>
                  <a:lnTo>
                    <a:pt x="770315" y="146734"/>
                  </a:lnTo>
                  <a:cubicBezTo>
                    <a:pt x="770315" y="221291"/>
                    <a:pt x="709874" y="281731"/>
                    <a:pt x="635317" y="281731"/>
                  </a:cubicBezTo>
                  <a:lnTo>
                    <a:pt x="134997" y="281731"/>
                  </a:lnTo>
                  <a:cubicBezTo>
                    <a:pt x="60440" y="281731"/>
                    <a:pt x="0" y="221291"/>
                    <a:pt x="0" y="146734"/>
                  </a:cubicBezTo>
                  <a:lnTo>
                    <a:pt x="0" y="134997"/>
                  </a:lnTo>
                  <a:cubicBezTo>
                    <a:pt x="0" y="60440"/>
                    <a:pt x="60440" y="0"/>
                    <a:pt x="134997" y="0"/>
                  </a:cubicBezTo>
                  <a:close/>
                </a:path>
              </a:pathLst>
            </a:custGeom>
            <a:solidFill>
              <a:srgbClr val="ABE3F9"/>
            </a:solidFill>
            <a:ln cap="rnd">
              <a:noFill/>
              <a:prstDash val="solid"/>
              <a:round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57150"/>
              <a:ext cx="770315" cy="338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 u="none" strike="noStrike">
                  <a:solidFill>
                    <a:srgbClr val="010F19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Report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433127" y="7309800"/>
            <a:ext cx="2466474" cy="1069699"/>
            <a:chOff x="0" y="0"/>
            <a:chExt cx="649606" cy="281731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49606" cy="281731"/>
            </a:xfrm>
            <a:custGeom>
              <a:avLst/>
              <a:gdLst/>
              <a:ahLst/>
              <a:cxnLst/>
              <a:rect l="l" t="t" r="r" b="b"/>
              <a:pathLst>
                <a:path w="649606" h="281731">
                  <a:moveTo>
                    <a:pt x="140866" y="0"/>
                  </a:moveTo>
                  <a:lnTo>
                    <a:pt x="508741" y="0"/>
                  </a:lnTo>
                  <a:cubicBezTo>
                    <a:pt x="546100" y="0"/>
                    <a:pt x="581930" y="14841"/>
                    <a:pt x="608348" y="41259"/>
                  </a:cubicBezTo>
                  <a:cubicBezTo>
                    <a:pt x="634765" y="67676"/>
                    <a:pt x="649606" y="103506"/>
                    <a:pt x="649606" y="140866"/>
                  </a:cubicBezTo>
                  <a:lnTo>
                    <a:pt x="649606" y="140866"/>
                  </a:lnTo>
                  <a:cubicBezTo>
                    <a:pt x="649606" y="218664"/>
                    <a:pt x="586539" y="281731"/>
                    <a:pt x="508741" y="281731"/>
                  </a:cubicBezTo>
                  <a:lnTo>
                    <a:pt x="140866" y="281731"/>
                  </a:lnTo>
                  <a:cubicBezTo>
                    <a:pt x="63068" y="281731"/>
                    <a:pt x="0" y="218664"/>
                    <a:pt x="0" y="140866"/>
                  </a:cubicBezTo>
                  <a:lnTo>
                    <a:pt x="0" y="140866"/>
                  </a:lnTo>
                  <a:cubicBezTo>
                    <a:pt x="0" y="63068"/>
                    <a:pt x="63068" y="0"/>
                    <a:pt x="140866" y="0"/>
                  </a:cubicBezTo>
                  <a:close/>
                </a:path>
              </a:pathLst>
            </a:custGeom>
            <a:solidFill>
              <a:srgbClr val="ABE3F9"/>
            </a:solidFill>
            <a:ln cap="rnd">
              <a:noFill/>
              <a:prstDash val="solid"/>
              <a:round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0" y="-57150"/>
              <a:ext cx="649606" cy="338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 u="none" strike="noStrike">
                  <a:solidFill>
                    <a:srgbClr val="010F19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Scan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5806346" y="7309800"/>
            <a:ext cx="2904624" cy="1069699"/>
            <a:chOff x="0" y="0"/>
            <a:chExt cx="765004" cy="28173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765004" cy="281731"/>
            </a:xfrm>
            <a:custGeom>
              <a:avLst/>
              <a:gdLst/>
              <a:ahLst/>
              <a:cxnLst/>
              <a:rect l="l" t="t" r="r" b="b"/>
              <a:pathLst>
                <a:path w="765004" h="281731">
                  <a:moveTo>
                    <a:pt x="135934" y="0"/>
                  </a:moveTo>
                  <a:lnTo>
                    <a:pt x="629070" y="0"/>
                  </a:lnTo>
                  <a:cubicBezTo>
                    <a:pt x="704144" y="0"/>
                    <a:pt x="765004" y="60860"/>
                    <a:pt x="765004" y="135934"/>
                  </a:cubicBezTo>
                  <a:lnTo>
                    <a:pt x="765004" y="145797"/>
                  </a:lnTo>
                  <a:cubicBezTo>
                    <a:pt x="765004" y="181849"/>
                    <a:pt x="750682" y="216425"/>
                    <a:pt x="725190" y="241917"/>
                  </a:cubicBezTo>
                  <a:cubicBezTo>
                    <a:pt x="699697" y="267410"/>
                    <a:pt x="665122" y="281731"/>
                    <a:pt x="629070" y="281731"/>
                  </a:cubicBezTo>
                  <a:lnTo>
                    <a:pt x="135934" y="281731"/>
                  </a:lnTo>
                  <a:cubicBezTo>
                    <a:pt x="99882" y="281731"/>
                    <a:pt x="65307" y="267410"/>
                    <a:pt x="39814" y="241917"/>
                  </a:cubicBezTo>
                  <a:cubicBezTo>
                    <a:pt x="14322" y="216425"/>
                    <a:pt x="0" y="181849"/>
                    <a:pt x="0" y="145797"/>
                  </a:cubicBezTo>
                  <a:lnTo>
                    <a:pt x="0" y="135934"/>
                  </a:lnTo>
                  <a:cubicBezTo>
                    <a:pt x="0" y="99882"/>
                    <a:pt x="14322" y="65307"/>
                    <a:pt x="39814" y="39814"/>
                  </a:cubicBezTo>
                  <a:cubicBezTo>
                    <a:pt x="65307" y="14322"/>
                    <a:pt x="99882" y="0"/>
                    <a:pt x="135934" y="0"/>
                  </a:cubicBezTo>
                  <a:close/>
                </a:path>
              </a:pathLst>
            </a:custGeom>
            <a:solidFill>
              <a:srgbClr val="ABE3F9"/>
            </a:solidFill>
            <a:ln cap="rnd">
              <a:noFill/>
              <a:prstDash val="solid"/>
              <a:round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0" y="-57150"/>
              <a:ext cx="765004" cy="338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 u="none" strike="noStrike">
                  <a:solidFill>
                    <a:srgbClr val="010F19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Apk file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465492" y="7309800"/>
            <a:ext cx="2904624" cy="1069699"/>
            <a:chOff x="0" y="0"/>
            <a:chExt cx="765004" cy="281731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765004" cy="281731"/>
            </a:xfrm>
            <a:custGeom>
              <a:avLst/>
              <a:gdLst/>
              <a:ahLst/>
              <a:cxnLst/>
              <a:rect l="l" t="t" r="r" b="b"/>
              <a:pathLst>
                <a:path w="765004" h="281731">
                  <a:moveTo>
                    <a:pt x="135934" y="0"/>
                  </a:moveTo>
                  <a:lnTo>
                    <a:pt x="629070" y="0"/>
                  </a:lnTo>
                  <a:cubicBezTo>
                    <a:pt x="704144" y="0"/>
                    <a:pt x="765004" y="60860"/>
                    <a:pt x="765004" y="135934"/>
                  </a:cubicBezTo>
                  <a:lnTo>
                    <a:pt x="765004" y="145797"/>
                  </a:lnTo>
                  <a:cubicBezTo>
                    <a:pt x="765004" y="181849"/>
                    <a:pt x="750682" y="216425"/>
                    <a:pt x="725190" y="241917"/>
                  </a:cubicBezTo>
                  <a:cubicBezTo>
                    <a:pt x="699697" y="267410"/>
                    <a:pt x="665122" y="281731"/>
                    <a:pt x="629070" y="281731"/>
                  </a:cubicBezTo>
                  <a:lnTo>
                    <a:pt x="135934" y="281731"/>
                  </a:lnTo>
                  <a:cubicBezTo>
                    <a:pt x="99882" y="281731"/>
                    <a:pt x="65307" y="267410"/>
                    <a:pt x="39814" y="241917"/>
                  </a:cubicBezTo>
                  <a:cubicBezTo>
                    <a:pt x="14322" y="216425"/>
                    <a:pt x="0" y="181849"/>
                    <a:pt x="0" y="145797"/>
                  </a:cubicBezTo>
                  <a:lnTo>
                    <a:pt x="0" y="135934"/>
                  </a:lnTo>
                  <a:cubicBezTo>
                    <a:pt x="0" y="99882"/>
                    <a:pt x="14322" y="65307"/>
                    <a:pt x="39814" y="39814"/>
                  </a:cubicBezTo>
                  <a:cubicBezTo>
                    <a:pt x="65307" y="14322"/>
                    <a:pt x="99882" y="0"/>
                    <a:pt x="135934" y="0"/>
                  </a:cubicBezTo>
                  <a:close/>
                </a:path>
              </a:pathLst>
            </a:custGeom>
            <a:solidFill>
              <a:srgbClr val="ABE3F9"/>
            </a:solidFill>
            <a:ln cap="rnd">
              <a:noFill/>
              <a:prstDash val="solid"/>
              <a:round/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0" y="-57150"/>
              <a:ext cx="765004" cy="338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 u="none" strike="noStrike">
                  <a:solidFill>
                    <a:srgbClr val="010F19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Quick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3498872" y="7309800"/>
            <a:ext cx="2178720" cy="1069699"/>
            <a:chOff x="0" y="0"/>
            <a:chExt cx="573819" cy="281731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73819" cy="281731"/>
            </a:xfrm>
            <a:custGeom>
              <a:avLst/>
              <a:gdLst/>
              <a:ahLst/>
              <a:cxnLst/>
              <a:rect l="l" t="t" r="r" b="b"/>
              <a:pathLst>
                <a:path w="573819" h="281731">
                  <a:moveTo>
                    <a:pt x="140866" y="0"/>
                  </a:moveTo>
                  <a:lnTo>
                    <a:pt x="432953" y="0"/>
                  </a:lnTo>
                  <a:cubicBezTo>
                    <a:pt x="470313" y="0"/>
                    <a:pt x="506143" y="14841"/>
                    <a:pt x="532561" y="41259"/>
                  </a:cubicBezTo>
                  <a:cubicBezTo>
                    <a:pt x="558978" y="67676"/>
                    <a:pt x="573819" y="103506"/>
                    <a:pt x="573819" y="140866"/>
                  </a:cubicBezTo>
                  <a:lnTo>
                    <a:pt x="573819" y="140866"/>
                  </a:lnTo>
                  <a:cubicBezTo>
                    <a:pt x="573819" y="218664"/>
                    <a:pt x="510751" y="281731"/>
                    <a:pt x="432953" y="281731"/>
                  </a:cubicBezTo>
                  <a:lnTo>
                    <a:pt x="140866" y="281731"/>
                  </a:lnTo>
                  <a:cubicBezTo>
                    <a:pt x="63068" y="281731"/>
                    <a:pt x="0" y="218664"/>
                    <a:pt x="0" y="140866"/>
                  </a:cubicBezTo>
                  <a:lnTo>
                    <a:pt x="0" y="140866"/>
                  </a:lnTo>
                  <a:cubicBezTo>
                    <a:pt x="0" y="63068"/>
                    <a:pt x="63068" y="0"/>
                    <a:pt x="140866" y="0"/>
                  </a:cubicBezTo>
                  <a:close/>
                </a:path>
              </a:pathLst>
            </a:custGeom>
            <a:solidFill>
              <a:srgbClr val="ABE3F9"/>
            </a:solidFill>
            <a:ln cap="rnd">
              <a:noFill/>
              <a:prstDash val="solid"/>
              <a:round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57150"/>
              <a:ext cx="573819" cy="338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 u="none" strike="noStrike">
                  <a:solidFill>
                    <a:srgbClr val="010F19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Full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5004877" y="7309800"/>
            <a:ext cx="2904624" cy="1069699"/>
            <a:chOff x="0" y="0"/>
            <a:chExt cx="765004" cy="281731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765004" cy="281731"/>
            </a:xfrm>
            <a:custGeom>
              <a:avLst/>
              <a:gdLst/>
              <a:ahLst/>
              <a:cxnLst/>
              <a:rect l="l" t="t" r="r" b="b"/>
              <a:pathLst>
                <a:path w="765004" h="281731">
                  <a:moveTo>
                    <a:pt x="135934" y="0"/>
                  </a:moveTo>
                  <a:lnTo>
                    <a:pt x="629070" y="0"/>
                  </a:lnTo>
                  <a:cubicBezTo>
                    <a:pt x="704144" y="0"/>
                    <a:pt x="765004" y="60860"/>
                    <a:pt x="765004" y="135934"/>
                  </a:cubicBezTo>
                  <a:lnTo>
                    <a:pt x="765004" y="145797"/>
                  </a:lnTo>
                  <a:cubicBezTo>
                    <a:pt x="765004" y="181849"/>
                    <a:pt x="750682" y="216425"/>
                    <a:pt x="725190" y="241917"/>
                  </a:cubicBezTo>
                  <a:cubicBezTo>
                    <a:pt x="699697" y="267410"/>
                    <a:pt x="665122" y="281731"/>
                    <a:pt x="629070" y="281731"/>
                  </a:cubicBezTo>
                  <a:lnTo>
                    <a:pt x="135934" y="281731"/>
                  </a:lnTo>
                  <a:cubicBezTo>
                    <a:pt x="99882" y="281731"/>
                    <a:pt x="65307" y="267410"/>
                    <a:pt x="39814" y="241917"/>
                  </a:cubicBezTo>
                  <a:cubicBezTo>
                    <a:pt x="14322" y="216425"/>
                    <a:pt x="0" y="181849"/>
                    <a:pt x="0" y="145797"/>
                  </a:cubicBezTo>
                  <a:lnTo>
                    <a:pt x="0" y="135934"/>
                  </a:lnTo>
                  <a:cubicBezTo>
                    <a:pt x="0" y="99882"/>
                    <a:pt x="14322" y="65307"/>
                    <a:pt x="39814" y="39814"/>
                  </a:cubicBezTo>
                  <a:cubicBezTo>
                    <a:pt x="65307" y="14322"/>
                    <a:pt x="99882" y="0"/>
                    <a:pt x="135934" y="0"/>
                  </a:cubicBezTo>
                  <a:close/>
                </a:path>
              </a:pathLst>
            </a:custGeom>
            <a:solidFill>
              <a:srgbClr val="ABE3F9"/>
            </a:solidFill>
            <a:ln cap="rnd">
              <a:noFill/>
              <a:prstDash val="solid"/>
              <a:round/>
            </a:ln>
          </p:spPr>
        </p:sp>
        <p:sp>
          <p:nvSpPr>
            <p:cNvPr id="38" name="TextBox 38"/>
            <p:cNvSpPr txBox="1"/>
            <p:nvPr/>
          </p:nvSpPr>
          <p:spPr>
            <a:xfrm>
              <a:off x="0" y="-57150"/>
              <a:ext cx="765004" cy="338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 u="none" strike="noStrike">
                  <a:solidFill>
                    <a:srgbClr val="010F19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AppLists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9172485" y="7309800"/>
            <a:ext cx="3117767" cy="1069699"/>
            <a:chOff x="0" y="0"/>
            <a:chExt cx="821140" cy="281731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21140" cy="281731"/>
            </a:xfrm>
            <a:custGeom>
              <a:avLst/>
              <a:gdLst/>
              <a:ahLst/>
              <a:cxnLst/>
              <a:rect l="l" t="t" r="r" b="b"/>
              <a:pathLst>
                <a:path w="821140" h="281731">
                  <a:moveTo>
                    <a:pt x="126641" y="0"/>
                  </a:moveTo>
                  <a:lnTo>
                    <a:pt x="694499" y="0"/>
                  </a:lnTo>
                  <a:cubicBezTo>
                    <a:pt x="764441" y="0"/>
                    <a:pt x="821140" y="56699"/>
                    <a:pt x="821140" y="126641"/>
                  </a:cubicBezTo>
                  <a:lnTo>
                    <a:pt x="821140" y="155090"/>
                  </a:lnTo>
                  <a:cubicBezTo>
                    <a:pt x="821140" y="188678"/>
                    <a:pt x="807798" y="220889"/>
                    <a:pt x="784048" y="244639"/>
                  </a:cubicBezTo>
                  <a:cubicBezTo>
                    <a:pt x="760298" y="268389"/>
                    <a:pt x="728086" y="281731"/>
                    <a:pt x="694499" y="281731"/>
                  </a:cubicBezTo>
                  <a:lnTo>
                    <a:pt x="126641" y="281731"/>
                  </a:lnTo>
                  <a:cubicBezTo>
                    <a:pt x="56699" y="281731"/>
                    <a:pt x="0" y="225032"/>
                    <a:pt x="0" y="155090"/>
                  </a:cubicBezTo>
                  <a:lnTo>
                    <a:pt x="0" y="126641"/>
                  </a:lnTo>
                  <a:cubicBezTo>
                    <a:pt x="0" y="93054"/>
                    <a:pt x="13343" y="60842"/>
                    <a:pt x="37092" y="37092"/>
                  </a:cubicBezTo>
                  <a:cubicBezTo>
                    <a:pt x="60842" y="13343"/>
                    <a:pt x="93054" y="0"/>
                    <a:pt x="126641" y="0"/>
                  </a:cubicBezTo>
                  <a:close/>
                </a:path>
              </a:pathLst>
            </a:custGeom>
            <a:solidFill>
              <a:srgbClr val="ABE3F9"/>
            </a:solidFill>
            <a:ln cap="rnd">
              <a:noFill/>
              <a:prstDash val="solid"/>
              <a:round/>
            </a:ln>
          </p:spPr>
        </p:sp>
        <p:sp>
          <p:nvSpPr>
            <p:cNvPr id="41" name="TextBox 41"/>
            <p:cNvSpPr txBox="1"/>
            <p:nvPr/>
          </p:nvSpPr>
          <p:spPr>
            <a:xfrm>
              <a:off x="0" y="-57150"/>
              <a:ext cx="821140" cy="3388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 b="1" u="none" strike="noStrike">
                  <a:solidFill>
                    <a:srgbClr val="010F19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Profile Update</a:t>
              </a:r>
            </a:p>
          </p:txBody>
        </p:sp>
      </p:grpSp>
      <p:sp>
        <p:nvSpPr>
          <p:cNvPr id="42" name="AutoShape 42"/>
          <p:cNvSpPr/>
          <p:nvPr/>
        </p:nvSpPr>
        <p:spPr>
          <a:xfrm>
            <a:off x="9602271" y="3298997"/>
            <a:ext cx="0" cy="45218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3" name="AutoShape 43"/>
          <p:cNvSpPr/>
          <p:nvPr/>
        </p:nvSpPr>
        <p:spPr>
          <a:xfrm flipV="1">
            <a:off x="5657975" y="4820876"/>
            <a:ext cx="3944296" cy="44767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4" name="AutoShape 44"/>
          <p:cNvSpPr/>
          <p:nvPr/>
        </p:nvSpPr>
        <p:spPr>
          <a:xfrm flipH="1" flipV="1">
            <a:off x="9602271" y="4820876"/>
            <a:ext cx="4455743" cy="44767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5" name="AutoShape 45"/>
          <p:cNvSpPr/>
          <p:nvPr/>
        </p:nvSpPr>
        <p:spPr>
          <a:xfrm flipV="1">
            <a:off x="4588231" y="6338250"/>
            <a:ext cx="1069744" cy="9715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6" name="AutoShape 46"/>
          <p:cNvSpPr/>
          <p:nvPr/>
        </p:nvSpPr>
        <p:spPr>
          <a:xfrm flipH="1">
            <a:off x="1917804" y="6338250"/>
            <a:ext cx="3740171" cy="9715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7" name="AutoShape 47"/>
          <p:cNvSpPr/>
          <p:nvPr/>
        </p:nvSpPr>
        <p:spPr>
          <a:xfrm flipH="1" flipV="1">
            <a:off x="5657975" y="6338250"/>
            <a:ext cx="1600683" cy="9715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8" name="AutoShape 48"/>
          <p:cNvSpPr/>
          <p:nvPr/>
        </p:nvSpPr>
        <p:spPr>
          <a:xfrm flipH="1">
            <a:off x="10731368" y="6338250"/>
            <a:ext cx="3326645" cy="9715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9" name="AutoShape 49"/>
          <p:cNvSpPr/>
          <p:nvPr/>
        </p:nvSpPr>
        <p:spPr>
          <a:xfrm flipH="1">
            <a:off x="13666364" y="6338250"/>
            <a:ext cx="391650" cy="9715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0" name="AutoShape 50"/>
          <p:cNvSpPr/>
          <p:nvPr/>
        </p:nvSpPr>
        <p:spPr>
          <a:xfrm flipH="1">
            <a:off x="7110287" y="5784350"/>
            <a:ext cx="946452" cy="190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1" name="AutoShape 51"/>
          <p:cNvSpPr/>
          <p:nvPr/>
        </p:nvSpPr>
        <p:spPr>
          <a:xfrm>
            <a:off x="14058014" y="6338250"/>
            <a:ext cx="2399175" cy="9715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2" name="TextBox 52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1637" y="-450964"/>
            <a:ext cx="17024727" cy="10737964"/>
          </a:xfrm>
          <a:custGeom>
            <a:avLst/>
            <a:gdLst/>
            <a:ahLst/>
            <a:cxnLst/>
            <a:rect l="l" t="t" r="r" b="b"/>
            <a:pathLst>
              <a:path w="17024727" h="10737964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3699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144100" y="3505426"/>
            <a:ext cx="13810067" cy="5505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325" lvl="1" indent="-485662" algn="just">
              <a:lnSpc>
                <a:spcPts val="6298"/>
              </a:lnSpc>
              <a:buFont typeface="Arial"/>
              <a:buChar char="•"/>
            </a:pPr>
            <a:r>
              <a:rPr lang="en-US" sz="449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Extracting Features from APK Files</a:t>
            </a:r>
          </a:p>
          <a:p>
            <a:pPr marL="971325" lvl="1" indent="-485662" algn="just">
              <a:lnSpc>
                <a:spcPts val="6298"/>
              </a:lnSpc>
              <a:buFont typeface="Arial"/>
              <a:buChar char="•"/>
            </a:pPr>
            <a:r>
              <a:rPr lang="en-US" sz="449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Training &amp; Optimizing the Machine Learning Model</a:t>
            </a:r>
          </a:p>
          <a:p>
            <a:pPr marL="971325" lvl="1" indent="-485662" algn="just">
              <a:lnSpc>
                <a:spcPts val="6298"/>
              </a:lnSpc>
              <a:buFont typeface="Arial"/>
              <a:buChar char="•"/>
            </a:pPr>
            <a:r>
              <a:rPr lang="en-US" sz="449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Making Large-Scale Scans Efficient</a:t>
            </a:r>
          </a:p>
          <a:p>
            <a:pPr marL="971325" lvl="1" indent="-485662" algn="just">
              <a:lnSpc>
                <a:spcPts val="6298"/>
              </a:lnSpc>
              <a:buFont typeface="Arial"/>
              <a:buChar char="•"/>
            </a:pPr>
            <a:r>
              <a:rPr lang="en-US" sz="449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Ensuring Secure Data Storage &amp; Privacy</a:t>
            </a:r>
          </a:p>
          <a:p>
            <a:pPr marL="971325" lvl="1" indent="-485662" algn="just">
              <a:lnSpc>
                <a:spcPts val="6298"/>
              </a:lnSpc>
              <a:buFont typeface="Arial"/>
              <a:buChar char="•"/>
            </a:pPr>
            <a:r>
              <a:rPr lang="en-US" sz="449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Designing a Smart Whitelist &amp; Blacklist System</a:t>
            </a:r>
          </a:p>
          <a:p>
            <a:pPr marL="971325" lvl="1" indent="-485662" algn="just">
              <a:lnSpc>
                <a:spcPts val="6298"/>
              </a:lnSpc>
              <a:buFont typeface="Arial"/>
              <a:buChar char="•"/>
            </a:pPr>
            <a:r>
              <a:rPr lang="en-US" sz="449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Building a User-Friendly PyQt5 Interface</a:t>
            </a:r>
          </a:p>
          <a:p>
            <a:pPr algn="just">
              <a:lnSpc>
                <a:spcPts val="6298"/>
              </a:lnSpc>
            </a:pPr>
            <a:endParaRPr lang="en-US" sz="4498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265720" y="348264"/>
            <a:ext cx="9370903" cy="1408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15"/>
              </a:lnSpc>
            </a:pPr>
            <a:r>
              <a:rPr lang="en-US" sz="9571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CHALLANGES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5501" y="4238288"/>
            <a:ext cx="4188726" cy="7721155"/>
          </a:xfrm>
          <a:custGeom>
            <a:avLst/>
            <a:gdLst/>
            <a:ahLst/>
            <a:cxnLst/>
            <a:rect l="l" t="t" r="r" b="b"/>
            <a:pathLst>
              <a:path w="4188726" h="7721155">
                <a:moveTo>
                  <a:pt x="4188726" y="0"/>
                </a:moveTo>
                <a:lnTo>
                  <a:pt x="0" y="0"/>
                </a:lnTo>
                <a:lnTo>
                  <a:pt x="0" y="7721154"/>
                </a:lnTo>
                <a:lnTo>
                  <a:pt x="4188726" y="7721154"/>
                </a:lnTo>
                <a:lnTo>
                  <a:pt x="4188726" y="0"/>
                </a:lnTo>
                <a:close/>
              </a:path>
            </a:pathLst>
          </a:custGeom>
          <a:blipFill>
            <a:blip r:embed="rId3">
              <a:alphaModFix amt="58000"/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086662" y="525590"/>
            <a:ext cx="6655149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FUTURE SCOPE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354227" y="2528347"/>
            <a:ext cx="13506898" cy="6558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3842" lvl="1" indent="-396921" algn="just">
              <a:lnSpc>
                <a:spcPts val="6544"/>
              </a:lnSpc>
              <a:buFont typeface="Arial"/>
              <a:buChar char="•"/>
            </a:pPr>
            <a:r>
              <a:rPr lang="en-US" sz="367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Enhanced Behavior Analysis – Track network &amp; hardware interactions</a:t>
            </a:r>
          </a:p>
          <a:p>
            <a:pPr marL="793842" lvl="1" indent="-396921" algn="just">
              <a:lnSpc>
                <a:spcPts val="6544"/>
              </a:lnSpc>
              <a:buFont typeface="Arial"/>
              <a:buChar char="•"/>
            </a:pPr>
            <a:r>
              <a:rPr lang="en-US" sz="367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Expanded Dataset – More permissions, intents &amp; behaviors</a:t>
            </a:r>
          </a:p>
          <a:p>
            <a:pPr marL="793842" lvl="1" indent="-396921" algn="just">
              <a:lnSpc>
                <a:spcPts val="6544"/>
              </a:lnSpc>
              <a:buFont typeface="Arial"/>
              <a:buChar char="•"/>
            </a:pPr>
            <a:r>
              <a:rPr lang="en-US" sz="367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Real-Time Threat Detection – Scan during installs &amp; updates</a:t>
            </a:r>
          </a:p>
          <a:p>
            <a:pPr marL="793842" lvl="1" indent="-396921" algn="just">
              <a:lnSpc>
                <a:spcPts val="6544"/>
              </a:lnSpc>
              <a:buFont typeface="Arial"/>
              <a:buChar char="•"/>
            </a:pPr>
            <a:r>
              <a:rPr lang="en-US" sz="367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Continuous Security Updates – Evolving with Android threats</a:t>
            </a:r>
          </a:p>
          <a:p>
            <a:pPr marL="793842" lvl="1" indent="-396921" algn="just">
              <a:lnSpc>
                <a:spcPts val="6544"/>
              </a:lnSpc>
              <a:buFont typeface="Arial"/>
              <a:buChar char="•"/>
            </a:pPr>
            <a:r>
              <a:rPr lang="en-US" sz="367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Optimized ML Model – Accurate &amp; efficient classification</a:t>
            </a:r>
          </a:p>
          <a:p>
            <a:pPr marL="793842" lvl="1" indent="-396921" algn="just">
              <a:lnSpc>
                <a:spcPts val="6544"/>
              </a:lnSpc>
              <a:buFont typeface="Arial"/>
              <a:buChar char="•"/>
            </a:pPr>
            <a:r>
              <a:rPr lang="en-US" sz="367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Future-Proof Protection – Adapting to emerging malware</a:t>
            </a:r>
          </a:p>
          <a:p>
            <a:pPr algn="just">
              <a:lnSpc>
                <a:spcPts val="6544"/>
              </a:lnSpc>
            </a:pPr>
            <a:endParaRPr lang="en-US" sz="3676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375318" flipH="1">
            <a:off x="1041772" y="5473695"/>
            <a:ext cx="3669831" cy="6093626"/>
          </a:xfrm>
          <a:custGeom>
            <a:avLst/>
            <a:gdLst/>
            <a:ahLst/>
            <a:cxnLst/>
            <a:rect l="l" t="t" r="r" b="b"/>
            <a:pathLst>
              <a:path w="3669831" h="6093626">
                <a:moveTo>
                  <a:pt x="3669831" y="0"/>
                </a:moveTo>
                <a:lnTo>
                  <a:pt x="0" y="0"/>
                </a:lnTo>
                <a:lnTo>
                  <a:pt x="0" y="6093625"/>
                </a:lnTo>
                <a:lnTo>
                  <a:pt x="3669831" y="6093625"/>
                </a:lnTo>
                <a:lnTo>
                  <a:pt x="3669831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836798" y="4204227"/>
            <a:ext cx="4207187" cy="1239208"/>
          </a:xfrm>
          <a:custGeom>
            <a:avLst/>
            <a:gdLst/>
            <a:ahLst/>
            <a:cxnLst/>
            <a:rect l="l" t="t" r="r" b="b"/>
            <a:pathLst>
              <a:path w="4207187" h="1239208">
                <a:moveTo>
                  <a:pt x="0" y="0"/>
                </a:moveTo>
                <a:lnTo>
                  <a:pt x="4207188" y="0"/>
                </a:lnTo>
                <a:lnTo>
                  <a:pt x="4207188" y="1239208"/>
                </a:lnTo>
                <a:lnTo>
                  <a:pt x="0" y="12392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393481" y="3954859"/>
            <a:ext cx="3274866" cy="1488576"/>
          </a:xfrm>
          <a:custGeom>
            <a:avLst/>
            <a:gdLst/>
            <a:ahLst/>
            <a:cxnLst/>
            <a:rect l="l" t="t" r="r" b="b"/>
            <a:pathLst>
              <a:path w="3274866" h="1488576">
                <a:moveTo>
                  <a:pt x="0" y="0"/>
                </a:moveTo>
                <a:lnTo>
                  <a:pt x="3274867" y="0"/>
                </a:lnTo>
                <a:lnTo>
                  <a:pt x="3274867" y="1488576"/>
                </a:lnTo>
                <a:lnTo>
                  <a:pt x="0" y="14885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130168" y="6744495"/>
            <a:ext cx="2909219" cy="1313602"/>
          </a:xfrm>
          <a:custGeom>
            <a:avLst/>
            <a:gdLst/>
            <a:ahLst/>
            <a:cxnLst/>
            <a:rect l="l" t="t" r="r" b="b"/>
            <a:pathLst>
              <a:path w="2909219" h="1313602">
                <a:moveTo>
                  <a:pt x="0" y="0"/>
                </a:moveTo>
                <a:lnTo>
                  <a:pt x="2909219" y="0"/>
                </a:lnTo>
                <a:lnTo>
                  <a:pt x="2909219" y="1313601"/>
                </a:lnTo>
                <a:lnTo>
                  <a:pt x="0" y="131360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6550716" y="6215765"/>
            <a:ext cx="2779352" cy="1842331"/>
            <a:chOff x="0" y="0"/>
            <a:chExt cx="3705803" cy="2456441"/>
          </a:xfrm>
        </p:grpSpPr>
        <p:grpSp>
          <p:nvGrpSpPr>
            <p:cNvPr id="8" name="Group 8"/>
            <p:cNvGrpSpPr/>
            <p:nvPr/>
          </p:nvGrpSpPr>
          <p:grpSpPr>
            <a:xfrm>
              <a:off x="86466" y="0"/>
              <a:ext cx="3619337" cy="2456441"/>
              <a:chOff x="0" y="0"/>
              <a:chExt cx="714931" cy="485223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14931" cy="485223"/>
              </a:xfrm>
              <a:custGeom>
                <a:avLst/>
                <a:gdLst/>
                <a:ahLst/>
                <a:cxnLst/>
                <a:rect l="l" t="t" r="r" b="b"/>
                <a:pathLst>
                  <a:path w="714931" h="485223">
                    <a:moveTo>
                      <a:pt x="145455" y="0"/>
                    </a:moveTo>
                    <a:lnTo>
                      <a:pt x="569476" y="0"/>
                    </a:lnTo>
                    <a:cubicBezTo>
                      <a:pt x="649808" y="0"/>
                      <a:pt x="714931" y="65122"/>
                      <a:pt x="714931" y="145455"/>
                    </a:cubicBezTo>
                    <a:lnTo>
                      <a:pt x="714931" y="339768"/>
                    </a:lnTo>
                    <a:cubicBezTo>
                      <a:pt x="714931" y="420101"/>
                      <a:pt x="649808" y="485223"/>
                      <a:pt x="569476" y="485223"/>
                    </a:cubicBezTo>
                    <a:lnTo>
                      <a:pt x="145455" y="485223"/>
                    </a:lnTo>
                    <a:cubicBezTo>
                      <a:pt x="65122" y="485223"/>
                      <a:pt x="0" y="420101"/>
                      <a:pt x="0" y="339768"/>
                    </a:cubicBezTo>
                    <a:lnTo>
                      <a:pt x="0" y="145455"/>
                    </a:lnTo>
                    <a:cubicBezTo>
                      <a:pt x="0" y="65122"/>
                      <a:pt x="65122" y="0"/>
                      <a:pt x="14545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14931" cy="53284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11" name="Freeform 11"/>
            <p:cNvSpPr/>
            <p:nvPr/>
          </p:nvSpPr>
          <p:spPr>
            <a:xfrm>
              <a:off x="0" y="185964"/>
              <a:ext cx="3705803" cy="2084514"/>
            </a:xfrm>
            <a:custGeom>
              <a:avLst/>
              <a:gdLst/>
              <a:ahLst/>
              <a:cxnLst/>
              <a:rect l="l" t="t" r="r" b="b"/>
              <a:pathLst>
                <a:path w="3705803" h="2084514">
                  <a:moveTo>
                    <a:pt x="0" y="0"/>
                  </a:moveTo>
                  <a:lnTo>
                    <a:pt x="3705803" y="0"/>
                  </a:lnTo>
                  <a:lnTo>
                    <a:pt x="3705803" y="2084514"/>
                  </a:lnTo>
                  <a:lnTo>
                    <a:pt x="0" y="20845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14412191" y="6215765"/>
            <a:ext cx="2113792" cy="2053827"/>
            <a:chOff x="0" y="0"/>
            <a:chExt cx="2818389" cy="2738436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2818389" cy="2738436"/>
              <a:chOff x="0" y="0"/>
              <a:chExt cx="556719" cy="540926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556719" cy="540926"/>
              </a:xfrm>
              <a:custGeom>
                <a:avLst/>
                <a:gdLst/>
                <a:ahLst/>
                <a:cxnLst/>
                <a:rect l="l" t="t" r="r" b="b"/>
                <a:pathLst>
                  <a:path w="556719" h="540926">
                    <a:moveTo>
                      <a:pt x="0" y="0"/>
                    </a:moveTo>
                    <a:lnTo>
                      <a:pt x="556719" y="0"/>
                    </a:lnTo>
                    <a:lnTo>
                      <a:pt x="556719" y="540926"/>
                    </a:lnTo>
                    <a:lnTo>
                      <a:pt x="0" y="54092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47625"/>
                <a:ext cx="556719" cy="58855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16" name="Freeform 16"/>
            <p:cNvSpPr/>
            <p:nvPr/>
          </p:nvSpPr>
          <p:spPr>
            <a:xfrm>
              <a:off x="164852" y="154466"/>
              <a:ext cx="2461799" cy="2461799"/>
            </a:xfrm>
            <a:custGeom>
              <a:avLst/>
              <a:gdLst/>
              <a:ahLst/>
              <a:cxnLst/>
              <a:rect l="l" t="t" r="r" b="b"/>
              <a:pathLst>
                <a:path w="2461799" h="2461799">
                  <a:moveTo>
                    <a:pt x="0" y="0"/>
                  </a:moveTo>
                  <a:lnTo>
                    <a:pt x="2461799" y="0"/>
                  </a:lnTo>
                  <a:lnTo>
                    <a:pt x="2461799" y="2461799"/>
                  </a:lnTo>
                  <a:lnTo>
                    <a:pt x="0" y="24617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7" name="Freeform 17"/>
          <p:cNvSpPr/>
          <p:nvPr/>
        </p:nvSpPr>
        <p:spPr>
          <a:xfrm>
            <a:off x="14412191" y="3535689"/>
            <a:ext cx="1821898" cy="1907746"/>
          </a:xfrm>
          <a:custGeom>
            <a:avLst/>
            <a:gdLst/>
            <a:ahLst/>
            <a:cxnLst/>
            <a:rect l="l" t="t" r="r" b="b"/>
            <a:pathLst>
              <a:path w="1821898" h="1907746">
                <a:moveTo>
                  <a:pt x="0" y="0"/>
                </a:moveTo>
                <a:lnTo>
                  <a:pt x="1821897" y="0"/>
                </a:lnTo>
                <a:lnTo>
                  <a:pt x="1821897" y="1907746"/>
                </a:lnTo>
                <a:lnTo>
                  <a:pt x="0" y="190774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6345542" y="590304"/>
            <a:ext cx="9777308" cy="2063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USED TOOLS AND TECHNOLOGY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623678" y="1726541"/>
            <a:ext cx="10673847" cy="7751881"/>
          </a:xfrm>
          <a:custGeom>
            <a:avLst/>
            <a:gdLst/>
            <a:ahLst/>
            <a:cxnLst/>
            <a:rect l="l" t="t" r="r" b="b"/>
            <a:pathLst>
              <a:path w="10673847" h="7751881">
                <a:moveTo>
                  <a:pt x="0" y="0"/>
                </a:moveTo>
                <a:lnTo>
                  <a:pt x="10673847" y="0"/>
                </a:lnTo>
                <a:lnTo>
                  <a:pt x="10673847" y="7751881"/>
                </a:lnTo>
                <a:lnTo>
                  <a:pt x="0" y="77518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7150" y="5592956"/>
            <a:ext cx="7550745" cy="1868809"/>
          </a:xfrm>
          <a:custGeom>
            <a:avLst/>
            <a:gdLst/>
            <a:ahLst/>
            <a:cxnLst/>
            <a:rect l="l" t="t" r="r" b="b"/>
            <a:pathLst>
              <a:path w="7550745" h="1868809">
                <a:moveTo>
                  <a:pt x="0" y="0"/>
                </a:moveTo>
                <a:lnTo>
                  <a:pt x="7550745" y="0"/>
                </a:lnTo>
                <a:lnTo>
                  <a:pt x="7550745" y="1868810"/>
                </a:lnTo>
                <a:lnTo>
                  <a:pt x="0" y="18688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3864425"/>
            <a:ext cx="7550745" cy="1585656"/>
          </a:xfrm>
          <a:custGeom>
            <a:avLst/>
            <a:gdLst/>
            <a:ahLst/>
            <a:cxnLst/>
            <a:rect l="l" t="t" r="r" b="b"/>
            <a:pathLst>
              <a:path w="7550745" h="1585656">
                <a:moveTo>
                  <a:pt x="0" y="0"/>
                </a:moveTo>
                <a:lnTo>
                  <a:pt x="7550745" y="0"/>
                </a:lnTo>
                <a:lnTo>
                  <a:pt x="7550745" y="1585656"/>
                </a:lnTo>
                <a:lnTo>
                  <a:pt x="0" y="15856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7150" y="7536915"/>
            <a:ext cx="7566528" cy="1721385"/>
          </a:xfrm>
          <a:custGeom>
            <a:avLst/>
            <a:gdLst/>
            <a:ahLst/>
            <a:cxnLst/>
            <a:rect l="l" t="t" r="r" b="b"/>
            <a:pathLst>
              <a:path w="7566528" h="1721385">
                <a:moveTo>
                  <a:pt x="0" y="0"/>
                </a:moveTo>
                <a:lnTo>
                  <a:pt x="7566528" y="0"/>
                </a:lnTo>
                <a:lnTo>
                  <a:pt x="7566528" y="1721385"/>
                </a:lnTo>
                <a:lnTo>
                  <a:pt x="0" y="17213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7623678" y="1726541"/>
            <a:ext cx="10664322" cy="7864937"/>
          </a:xfrm>
          <a:custGeom>
            <a:avLst/>
            <a:gdLst/>
            <a:ahLst/>
            <a:cxnLst/>
            <a:rect l="l" t="t" r="r" b="b"/>
            <a:pathLst>
              <a:path w="10664322" h="7864937">
                <a:moveTo>
                  <a:pt x="0" y="0"/>
                </a:moveTo>
                <a:lnTo>
                  <a:pt x="10664322" y="0"/>
                </a:lnTo>
                <a:lnTo>
                  <a:pt x="10664322" y="7864937"/>
                </a:lnTo>
                <a:lnTo>
                  <a:pt x="0" y="786493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704318"/>
            <a:ext cx="5316183" cy="2063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UNITY AND WORK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32275" y="2995565"/>
            <a:ext cx="4906587" cy="7136854"/>
          </a:xfrm>
          <a:custGeom>
            <a:avLst/>
            <a:gdLst/>
            <a:ahLst/>
            <a:cxnLst/>
            <a:rect l="l" t="t" r="r" b="b"/>
            <a:pathLst>
              <a:path w="4906587" h="7136854">
                <a:moveTo>
                  <a:pt x="0" y="0"/>
                </a:moveTo>
                <a:lnTo>
                  <a:pt x="4906588" y="0"/>
                </a:lnTo>
                <a:lnTo>
                  <a:pt x="4906588" y="7136854"/>
                </a:lnTo>
                <a:lnTo>
                  <a:pt x="0" y="71368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7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895037" y="5071920"/>
            <a:ext cx="988707" cy="988707"/>
          </a:xfrm>
          <a:custGeom>
            <a:avLst/>
            <a:gdLst/>
            <a:ahLst/>
            <a:cxnLst/>
            <a:rect l="l" t="t" r="r" b="b"/>
            <a:pathLst>
              <a:path w="988707" h="988707">
                <a:moveTo>
                  <a:pt x="0" y="0"/>
                </a:moveTo>
                <a:lnTo>
                  <a:pt x="988708" y="0"/>
                </a:lnTo>
                <a:lnTo>
                  <a:pt x="988708" y="988707"/>
                </a:lnTo>
                <a:lnTo>
                  <a:pt x="0" y="9887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911647" y="6563992"/>
            <a:ext cx="1102608" cy="1102608"/>
          </a:xfrm>
          <a:custGeom>
            <a:avLst/>
            <a:gdLst/>
            <a:ahLst/>
            <a:cxnLst/>
            <a:rect l="l" t="t" r="r" b="b"/>
            <a:pathLst>
              <a:path w="1102608" h="1102608">
                <a:moveTo>
                  <a:pt x="0" y="0"/>
                </a:moveTo>
                <a:lnTo>
                  <a:pt x="1102608" y="0"/>
                </a:lnTo>
                <a:lnTo>
                  <a:pt x="1102608" y="1102608"/>
                </a:lnTo>
                <a:lnTo>
                  <a:pt x="0" y="110260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662559" y="875301"/>
            <a:ext cx="1575323" cy="2428243"/>
          </a:xfrm>
          <a:custGeom>
            <a:avLst/>
            <a:gdLst/>
            <a:ahLst/>
            <a:cxnLst/>
            <a:rect l="l" t="t" r="r" b="b"/>
            <a:pathLst>
              <a:path w="1575323" h="2428243">
                <a:moveTo>
                  <a:pt x="0" y="0"/>
                </a:moveTo>
                <a:lnTo>
                  <a:pt x="1575322" y="0"/>
                </a:lnTo>
                <a:lnTo>
                  <a:pt x="1575322" y="2428243"/>
                </a:lnTo>
                <a:lnTo>
                  <a:pt x="0" y="242824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6038279" y="8169966"/>
            <a:ext cx="849344" cy="1099151"/>
          </a:xfrm>
          <a:custGeom>
            <a:avLst/>
            <a:gdLst/>
            <a:ahLst/>
            <a:cxnLst/>
            <a:rect l="l" t="t" r="r" b="b"/>
            <a:pathLst>
              <a:path w="849344" h="1099151">
                <a:moveTo>
                  <a:pt x="0" y="0"/>
                </a:moveTo>
                <a:lnTo>
                  <a:pt x="849344" y="0"/>
                </a:lnTo>
                <a:lnTo>
                  <a:pt x="849344" y="1099151"/>
                </a:lnTo>
                <a:lnTo>
                  <a:pt x="0" y="109915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049846" y="1076325"/>
            <a:ext cx="7103388" cy="2073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40"/>
              </a:lnSpc>
            </a:pPr>
            <a:r>
              <a:rPr lang="en-US" sz="720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WHERE TO FIND DROID SCANNER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688749" y="4657725"/>
            <a:ext cx="7464486" cy="4409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058"/>
              </a:lnSpc>
            </a:pPr>
            <a:r>
              <a:rPr lang="en-US" sz="5797" b="1" u="sng">
                <a:solidFill>
                  <a:srgbClr val="D9F2FC"/>
                </a:solidFill>
                <a:latin typeface="HK Grotesk Bold"/>
                <a:ea typeface="HK Grotesk Bold"/>
                <a:cs typeface="HK Grotesk Bold"/>
                <a:sym typeface="HK Grotesk Bold"/>
                <a:hlinkClick r:id="rId12" tooltip="https://drive.google.com/drive/folders/1jGTk5IdUX__BiRZpbX6BeuV0Th0uA_dk?usp=sharing"/>
              </a:rPr>
              <a:t>Application Link</a:t>
            </a:r>
          </a:p>
          <a:p>
            <a:pPr algn="r">
              <a:lnSpc>
                <a:spcPts val="12058"/>
              </a:lnSpc>
            </a:pPr>
            <a:r>
              <a:rPr lang="en-US" sz="5797" b="1" u="sng">
                <a:solidFill>
                  <a:srgbClr val="D9F2FC"/>
                </a:solidFill>
                <a:latin typeface="HK Grotesk Bold"/>
                <a:ea typeface="HK Grotesk Bold"/>
                <a:cs typeface="HK Grotesk Bold"/>
                <a:sym typeface="HK Grotesk Bold"/>
                <a:hlinkClick r:id="rId13" tooltip="https://github.com/Shaikh1828/SPL-2"/>
              </a:rPr>
              <a:t>Github Repository</a:t>
            </a:r>
          </a:p>
          <a:p>
            <a:pPr algn="r">
              <a:lnSpc>
                <a:spcPts val="12058"/>
              </a:lnSpc>
            </a:pPr>
            <a:r>
              <a:rPr lang="en-US" sz="5797" b="1" u="sng">
                <a:solidFill>
                  <a:srgbClr val="D9F2FC"/>
                </a:solidFill>
                <a:latin typeface="HK Grotesk Bold"/>
                <a:ea typeface="HK Grotesk Bold"/>
                <a:cs typeface="HK Grotesk Bold"/>
                <a:sym typeface="HK Grotesk Bold"/>
                <a:hlinkClick r:id="rId14" tooltip="https://docs.google.com/document/d/12VhkLZxAEiCfQGDAgWWoGb9xukzX6O8H/edit?usp=sharing&amp;ouid=106306364400423017054&amp;rtpof=true&amp;sd=true"/>
              </a:rPr>
              <a:t>Documentation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245</Words>
  <Application>Microsoft Office PowerPoint</Application>
  <PresentationFormat>Custom</PresentationFormat>
  <Paragraphs>68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HK Grotesk</vt:lpstr>
      <vt:lpstr>Calibri</vt:lpstr>
      <vt:lpstr>Glacial Indifference Bold</vt:lpstr>
      <vt:lpstr>Canva Sans Bold</vt:lpstr>
      <vt:lpstr>HK Grotesk Bold Italics</vt:lpstr>
      <vt:lpstr>HK Grotesk Italics</vt:lpstr>
      <vt:lpstr>HK Grotesk Bold</vt:lpstr>
      <vt:lpstr>Arial</vt:lpstr>
      <vt:lpstr>Poppins Bold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Droid Scaner Presentation</dc:title>
  <cp:lastModifiedBy>Shaikhul Islam</cp:lastModifiedBy>
  <cp:revision>2</cp:revision>
  <dcterms:created xsi:type="dcterms:W3CDTF">2006-08-16T00:00:00Z</dcterms:created>
  <dcterms:modified xsi:type="dcterms:W3CDTF">2025-03-09T07:46:32Z</dcterms:modified>
  <dc:identifier>DAGgyMbObeM</dc:identifier>
</cp:coreProperties>
</file>

<file path=docProps/thumbnail.jpeg>
</file>